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de08bb81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9de08bb81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eb8e50d4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eb8e50d4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eb8e50d45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eb8e50d45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eb8e50d45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eb8e50d45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b8e50d45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eb8e50d45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eb8ec45116_4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eb8ec45116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eb8e50d45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eb8e50d45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eb8ec45116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eb8ec45116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eb8ec45116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eb8ec45116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eb8ec45116_4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eb8ec45116_4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9de08bb8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9de08bb8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9de08bb81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9de08bb81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eb8ec45116_4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eb8ec45116_4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eb8ec45116_4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eb8ec45116_4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eb8ec45116_4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eb8ec45116_4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9de08bb81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9de08bb81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9de08bb81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9de08bb81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9de08bb81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9de08bb81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9de08bb81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9de08bb81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de08bb81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9de08bb81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9de08bb81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9de08bb81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9de08bb81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9de08bb81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5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Recurrent Neural Networks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Hamza Akmal &amp; Sharjeel Ahmad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Computational Graph: One to Many</a:t>
            </a:r>
            <a:endParaRPr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475" y="1109600"/>
            <a:ext cx="7899060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Truncated Backpropagation through time</a:t>
            </a:r>
            <a:endParaRPr/>
          </a:p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Regular backpropagation too time consuming and </a:t>
            </a:r>
            <a:r>
              <a:rPr lang="en"/>
              <a:t>won't</a:t>
            </a:r>
            <a:r>
              <a:rPr lang="en"/>
              <a:t> converge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Run forward and backward propagation through chunks of sequence instead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Carry hidden states forward in time forever, but only backpropagate for some smaller number of steps</a:t>
            </a:r>
            <a:endParaRPr/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4926" y="1070937"/>
            <a:ext cx="4719074" cy="300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with RNN: Vanishing Gradients</a:t>
            </a:r>
            <a:endParaRPr/>
          </a:p>
        </p:txBody>
      </p:sp>
      <p:pic>
        <p:nvPicPr>
          <p:cNvPr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0200" y="1017725"/>
            <a:ext cx="670359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with RNN: Exploding Gradients</a:t>
            </a:r>
            <a:endParaRPr/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300" y="1017725"/>
            <a:ext cx="761339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Challenges with RNN: GRU (Gated Rectifying Unit)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75" y="1152475"/>
            <a:ext cx="6040126" cy="366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6"/>
          <p:cNvSpPr txBox="1"/>
          <p:nvPr/>
        </p:nvSpPr>
        <p:spPr>
          <a:xfrm>
            <a:off x="6249950" y="1883950"/>
            <a:ext cx="27114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Thresholding: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h</a:t>
            </a:r>
            <a:r>
              <a:rPr baseline="-25000" lang="en" sz="1800">
                <a:solidFill>
                  <a:schemeClr val="dk2"/>
                </a:solidFill>
              </a:rPr>
              <a:t>t</a:t>
            </a:r>
            <a:r>
              <a:rPr lang="en" sz="1800">
                <a:solidFill>
                  <a:schemeClr val="dk2"/>
                </a:solidFill>
              </a:rPr>
              <a:t> = h</a:t>
            </a:r>
            <a:r>
              <a:rPr baseline="-25000" lang="en" sz="1800">
                <a:solidFill>
                  <a:schemeClr val="dk2"/>
                </a:solidFill>
              </a:rPr>
              <a:t>low-thresh</a:t>
            </a:r>
            <a:r>
              <a:rPr lang="en" sz="1800">
                <a:solidFill>
                  <a:schemeClr val="dk2"/>
                </a:solidFill>
              </a:rPr>
              <a:t>/h</a:t>
            </a:r>
            <a:r>
              <a:rPr baseline="-25000" lang="en" sz="1800">
                <a:solidFill>
                  <a:schemeClr val="dk2"/>
                </a:solidFill>
              </a:rPr>
              <a:t>high-thresh</a:t>
            </a:r>
            <a:endParaRPr baseline="-25000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311700" y="313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 Algorithms for RNNS</a:t>
            </a:r>
            <a:endParaRPr/>
          </a:p>
        </p:txBody>
      </p:sp>
      <p:sp>
        <p:nvSpPr>
          <p:cNvPr id="146" name="Google Shape;14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  </a:t>
            </a:r>
            <a:endParaRPr/>
          </a:p>
        </p:txBody>
      </p:sp>
      <p:pic>
        <p:nvPicPr>
          <p:cNvPr id="147" name="Google Shape;1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7350" y="1017725"/>
            <a:ext cx="5069300" cy="392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30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LSTMs</a:t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200" y="875874"/>
            <a:ext cx="8047599" cy="4179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75" y="684577"/>
            <a:ext cx="4771351" cy="174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5575" y="318713"/>
            <a:ext cx="4216475" cy="21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575" y="2804347"/>
            <a:ext cx="4771351" cy="2066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69" name="Google Shape;169;p30"/>
          <p:cNvSpPr txBox="1"/>
          <p:nvPr>
            <p:ph idx="1" type="body"/>
          </p:nvPr>
        </p:nvSpPr>
        <p:spPr>
          <a:xfrm>
            <a:off x="311700" y="1417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1565E"/>
                </a:solidFill>
                <a:latin typeface="Roboto"/>
                <a:ea typeface="Roboto"/>
                <a:cs typeface="Roboto"/>
                <a:sym typeface="Roboto"/>
              </a:rPr>
              <a:t>Encoder-decoder RNNs consist of two RNNs: an encoder network that processes the input sequence and produces a fixed-length vector representation of the input and a decoder network that generates the output sequence based on the encoder's representation. This architecture is commonly used for sequence-to-sequence tasks such as machine translation.</a:t>
            </a:r>
            <a:endParaRPr sz="1200">
              <a:solidFill>
                <a:srgbClr val="51565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25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1565E"/>
                </a:solidFill>
                <a:latin typeface="Roboto"/>
                <a:ea typeface="Roboto"/>
                <a:cs typeface="Roboto"/>
                <a:sym typeface="Roboto"/>
              </a:rPr>
              <a:t>Problems: </a:t>
            </a:r>
            <a:endParaRPr sz="1200">
              <a:solidFill>
                <a:srgbClr val="51565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62500"/>
              </a:lnSpc>
              <a:spcBef>
                <a:spcPts val="2000"/>
              </a:spcBef>
              <a:spcAft>
                <a:spcPts val="0"/>
              </a:spcAft>
              <a:buClr>
                <a:srgbClr val="51565E"/>
              </a:buClr>
              <a:buSzPts val="1200"/>
              <a:buFont typeface="Roboto"/>
              <a:buChar char="-"/>
            </a:pPr>
            <a:r>
              <a:rPr lang="en" sz="1200">
                <a:solidFill>
                  <a:srgbClr val="51565E"/>
                </a:solidFill>
                <a:latin typeface="Roboto"/>
                <a:ea typeface="Roboto"/>
                <a:cs typeface="Roboto"/>
                <a:sym typeface="Roboto"/>
              </a:rPr>
              <a:t>Run-time complexity (On^2)</a:t>
            </a:r>
            <a:endParaRPr sz="1200">
              <a:solidFill>
                <a:srgbClr val="51565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1200"/>
              <a:buFont typeface="Roboto"/>
              <a:buChar char="-"/>
            </a:pPr>
            <a:r>
              <a:rPr lang="en" sz="1200">
                <a:solidFill>
                  <a:srgbClr val="51565E"/>
                </a:solidFill>
                <a:latin typeface="Roboto"/>
                <a:ea typeface="Roboto"/>
                <a:cs typeface="Roboto"/>
                <a:sym typeface="Roboto"/>
              </a:rPr>
              <a:t>Capped dimensionality of input data</a:t>
            </a:r>
            <a:endParaRPr sz="1200">
              <a:solidFill>
                <a:srgbClr val="51565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1200"/>
              <a:buFont typeface="Roboto"/>
              <a:buChar char="-"/>
            </a:pPr>
            <a:r>
              <a:rPr lang="en" sz="1200">
                <a:solidFill>
                  <a:srgbClr val="51565E"/>
                </a:solidFill>
                <a:latin typeface="Roboto"/>
                <a:ea typeface="Roboto"/>
                <a:cs typeface="Roboto"/>
                <a:sym typeface="Roboto"/>
              </a:rPr>
              <a:t>Redundant operations while computing dot products</a:t>
            </a:r>
            <a:endParaRPr sz="1200">
              <a:solidFill>
                <a:srgbClr val="51565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20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Encoder-Decoder RNNs: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RNNS in Large Language Learning Models</a:t>
            </a:r>
            <a:endParaRPr/>
          </a:p>
        </p:txBody>
      </p:sp>
      <p:sp>
        <p:nvSpPr>
          <p:cNvPr id="176" name="Google Shape;176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77" name="Google Shape;1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400" y="1202325"/>
            <a:ext cx="6383751" cy="357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to one Neural Network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Receive some input which is a fixed sized object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Input fed through a set of hidden layers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Produces a single output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038" y="3013538"/>
            <a:ext cx="7781925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Character Level Language Sampling Model</a:t>
            </a:r>
            <a:endParaRPr/>
          </a:p>
        </p:txBody>
      </p:sp>
      <p:pic>
        <p:nvPicPr>
          <p:cNvPr id="183" name="Google Shape;18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1787" y="1200375"/>
            <a:ext cx="348043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RNNs in LLMs:</a:t>
            </a:r>
            <a:endParaRPr/>
          </a:p>
        </p:txBody>
      </p:sp>
      <p:sp>
        <p:nvSpPr>
          <p:cNvPr id="189" name="Google Shape;189;p33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Trained in a completely unsupervised way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 data sparsity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Semantic Hashing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Appear to carry semantic information about the words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Freely available for out of box usage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RNNs in Generative Adversarial Networks</a:t>
            </a:r>
            <a:endParaRPr/>
          </a:p>
        </p:txBody>
      </p:sp>
      <p:sp>
        <p:nvSpPr>
          <p:cNvPr id="195" name="Google Shape;195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96" name="Google Shape;19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5550" y="1152475"/>
            <a:ext cx="6553649" cy="368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02" name="Google Shape;202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203" name="Google Shape;20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2762" y="285550"/>
            <a:ext cx="4698476" cy="469847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5"/>
          <p:cNvSpPr txBox="1"/>
          <p:nvPr/>
        </p:nvSpPr>
        <p:spPr>
          <a:xfrm>
            <a:off x="6880275" y="4764000"/>
            <a:ext cx="32427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Made using RNNs :)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Recurrent Neural Networks: Process Sequences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5629"/>
            <a:ext cx="9144000" cy="2910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Recurrent Neural Network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Has a recurrent core cell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Takes input and feeds into RNN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RNN has internal hidden state which gets updates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RNN </a:t>
            </a:r>
            <a:r>
              <a:rPr lang="en"/>
              <a:t>produce</a:t>
            </a:r>
            <a:r>
              <a:rPr lang="en"/>
              <a:t> output at some frequent time step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3100" y="1152475"/>
            <a:ext cx="195098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Recurrence Formula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450" y="1906325"/>
            <a:ext cx="5753100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Recurrent Neural Network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a single hidden vector “h”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1650" y="1570250"/>
            <a:ext cx="6120700" cy="347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Computational Graph: Many to Many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838" y="1017725"/>
            <a:ext cx="7987463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/>
          <p:nvPr/>
        </p:nvSpPr>
        <p:spPr>
          <a:xfrm>
            <a:off x="5054725" y="4612975"/>
            <a:ext cx="447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Re-use the same weight matrix in every step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Computational Graph: Many to Many (Loss)</a:t>
            </a:r>
            <a:endParaRPr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100" y="1109600"/>
            <a:ext cx="853260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Computational Graph: Many to One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425" y="1059175"/>
            <a:ext cx="781114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